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58" r:id="rId4"/>
    <p:sldId id="272" r:id="rId5"/>
    <p:sldId id="270" r:id="rId6"/>
    <p:sldId id="269" r:id="rId7"/>
    <p:sldId id="268" r:id="rId8"/>
    <p:sldId id="267" r:id="rId9"/>
    <p:sldId id="273" r:id="rId10"/>
    <p:sldId id="274" r:id="rId11"/>
    <p:sldId id="275" r:id="rId12"/>
    <p:sldId id="276" r:id="rId13"/>
    <p:sldId id="277" r:id="rId14"/>
    <p:sldId id="280" r:id="rId15"/>
    <p:sldId id="281" r:id="rId16"/>
    <p:sldId id="282"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24"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12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7EE45-5A0B-4EBB-AD2A-C2915640122C}" type="datetimeFigureOut">
              <a:rPr lang="en-US" smtClean="0"/>
              <a:pPr/>
              <a:t>8/12/2020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54993-D116-4547-AFC6-112A1AD3D0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7/23/2020</a:t>
            </a:r>
            <a:endParaRPr lang="en-US"/>
          </a:p>
        </p:txBody>
      </p:sp>
      <p:sp>
        <p:nvSpPr>
          <p:cNvPr id="6" name="Footer Placeholder 5"/>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7/23/2020</a:t>
            </a:r>
            <a:endParaRPr lang="en-US"/>
          </a:p>
        </p:txBody>
      </p:sp>
      <p:sp>
        <p:nvSpPr>
          <p:cNvPr id="8" name="Footer Placeholder 7"/>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9" name="Slide Number Placeholder 8"/>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7/23/2020</a:t>
            </a:r>
            <a:endParaRPr lang="en-US"/>
          </a:p>
        </p:txBody>
      </p:sp>
      <p:sp>
        <p:nvSpPr>
          <p:cNvPr id="4" name="Footer Placeholder 3"/>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5" name="Slide Number Placeholder 4"/>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7/23/2020</a:t>
            </a:r>
            <a:endParaRPr lang="en-US"/>
          </a:p>
        </p:txBody>
      </p:sp>
      <p:sp>
        <p:nvSpPr>
          <p:cNvPr id="3" name="Footer Placeholder 2"/>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4" name="Slide Number Placeholder 3"/>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7/23/2020</a:t>
            </a:r>
            <a:endParaRPr lang="en-US"/>
          </a:p>
        </p:txBody>
      </p:sp>
      <p:sp>
        <p:nvSpPr>
          <p:cNvPr id="6" name="Footer Placeholder 5"/>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7/23/2020</a:t>
            </a:r>
            <a:endParaRPr lang="en-US"/>
          </a:p>
        </p:txBody>
      </p:sp>
      <p:sp>
        <p:nvSpPr>
          <p:cNvPr id="6" name="Footer Placeholder 5"/>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7/23/2020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SNS DESIGN THINKERS/ Dr.SNSRCAS / CS / 16PCS107:C# DOT NET PROGRAMMING /UNIT-1/ Ms R.SARANYA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F3510-1F61-45F7-AEEB-1456BB98ED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13824" y="182880"/>
            <a:ext cx="861536" cy="1087120"/>
          </a:xfrm>
          <a:prstGeom prst="rect">
            <a:avLst/>
          </a:prstGeom>
        </p:spPr>
      </p:pic>
      <p:sp>
        <p:nvSpPr>
          <p:cNvPr id="2" name="Title 1"/>
          <p:cNvSpPr>
            <a:spLocks noGrp="1"/>
          </p:cNvSpPr>
          <p:nvPr>
            <p:ph type="ctrTitle"/>
          </p:nvPr>
        </p:nvSpPr>
        <p:spPr>
          <a:xfrm>
            <a:off x="974884" y="182880"/>
            <a:ext cx="7276148" cy="2387600"/>
          </a:xfrm>
        </p:spPr>
        <p:txBody>
          <a:bodyPr>
            <a:noAutofit/>
          </a:bodyPr>
          <a:lstStyle/>
          <a:p>
            <a:pPr marL="0" indent="0"/>
            <a:r>
              <a:rPr lang="en-US" sz="2800" b="1" dirty="0">
                <a:solidFill>
                  <a:srgbClr val="020301"/>
                </a:solidFill>
                <a:latin typeface="Cambria" panose="02040503050406030204"/>
                <a:ea typeface="Cambria" panose="02040503050406030204"/>
                <a:cs typeface="Cambria" panose="02040503050406030204"/>
                <a:sym typeface="Cambria" panose="02040503050406030204"/>
              </a:rPr>
              <a:t>Dr.SNS RAJALAKSHMI COLLEGE OF ARTS AND SCIENCE</a:t>
            </a:r>
            <a: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(AUTONOMOUS)</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COIMBATORE-641049</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Accredited by NAAC(Cycle III) with “A+” Grade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err="1">
                <a:solidFill>
                  <a:srgbClr val="020301"/>
                </a:solidFill>
                <a:latin typeface="Cambria" panose="02040503050406030204"/>
                <a:ea typeface="Cambria" panose="02040503050406030204"/>
                <a:cs typeface="Cambria" panose="02040503050406030204"/>
                <a:sym typeface="Cambria" panose="02040503050406030204"/>
              </a:rPr>
              <a:t>Recognised</a:t>
            </a:r>
            <a:r>
              <a:rPr lang="en-US" sz="1800" b="1" dirty="0">
                <a:solidFill>
                  <a:srgbClr val="020301"/>
                </a:solidFill>
                <a:latin typeface="Cambria" panose="02040503050406030204"/>
                <a:ea typeface="Cambria" panose="02040503050406030204"/>
                <a:cs typeface="Cambria" panose="02040503050406030204"/>
                <a:sym typeface="Cambria" panose="02040503050406030204"/>
              </a:rPr>
              <a:t> by UGC, Approved by AICTE, New Delhi and</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Affiliated to Bharathiar University, Coimbatore.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endPar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3" name="Subtitle 2"/>
          <p:cNvSpPr>
            <a:spLocks noGrp="1"/>
          </p:cNvSpPr>
          <p:nvPr>
            <p:ph type="subTitle" idx="1"/>
          </p:nvPr>
        </p:nvSpPr>
        <p:spPr>
          <a:xfrm>
            <a:off x="1053465" y="2570480"/>
            <a:ext cx="6858000" cy="431800"/>
          </a:xfrm>
        </p:spPr>
        <p:txBody>
          <a:bodyPr>
            <a:noAutofit/>
          </a:bodyPr>
          <a:lstStyle/>
          <a:p>
            <a:r>
              <a:rPr lang="en-US" b="1" dirty="0">
                <a:solidFill>
                  <a:srgbClr val="020301"/>
                </a:solidFill>
                <a:latin typeface="Cambria" panose="02040503050406030204"/>
                <a:ea typeface="Cambria" panose="02040503050406030204"/>
                <a:cs typeface="Cambria" panose="02040503050406030204"/>
                <a:sym typeface="Cambria" panose="02040503050406030204"/>
              </a:rPr>
              <a:t>DEPARTMENT OF COMPUTER SCIENCE</a:t>
            </a:r>
          </a:p>
        </p:txBody>
      </p:sp>
      <p:pic>
        <p:nvPicPr>
          <p:cNvPr id="7"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8" name="Text Box 7"/>
          <p:cNvSpPr txBox="1"/>
          <p:nvPr/>
        </p:nvSpPr>
        <p:spPr>
          <a:xfrm>
            <a:off x="381001" y="3581400"/>
            <a:ext cx="7870032" cy="1938992"/>
          </a:xfrm>
          <a:prstGeom prst="rect">
            <a:avLst/>
          </a:prstGeom>
          <a:noFill/>
        </p:spPr>
        <p:txBody>
          <a:bodyPr wrap="square" rtlCol="0">
            <a:spAutoFit/>
          </a:bodyPr>
          <a:lstStyle/>
          <a:p>
            <a:pPr marL="0" marR="0" lvl="0" indent="0" algn="ctr" rtl="0">
              <a:spcBef>
                <a:spcPts val="0"/>
              </a:spcBef>
              <a:spcAft>
                <a:spcPts val="0"/>
              </a:spcAft>
              <a:buNone/>
            </a:pPr>
            <a:r>
              <a:rPr lang="en-US" sz="2400" b="1" dirty="0" smtClean="0">
                <a:solidFill>
                  <a:srgbClr val="020301"/>
                </a:solidFill>
                <a:latin typeface="Cambria" panose="02040503050406030204"/>
                <a:ea typeface="Cambria" panose="02040503050406030204"/>
                <a:cs typeface="Cambria" panose="02040503050406030204"/>
                <a:sym typeface="Cambria" panose="02040503050406030204"/>
              </a:rPr>
              <a:t>18UCS810: MOBILE APPLICATION DEVELOPMENT(Blended)</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III </a:t>
            </a:r>
            <a:r>
              <a:rPr lang="en-US" sz="2400" dirty="0">
                <a:solidFill>
                  <a:srgbClr val="020301"/>
                </a:solidFill>
                <a:latin typeface="Cambria" panose="02040503050406030204"/>
                <a:ea typeface="Cambria" panose="02040503050406030204"/>
                <a:cs typeface="Cambria" panose="02040503050406030204"/>
                <a:sym typeface="Cambria" panose="02040503050406030204"/>
              </a:rPr>
              <a:t>YEAR - </a:t>
            </a: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V </a:t>
            </a:r>
            <a:r>
              <a:rPr lang="en-US" sz="2400" dirty="0">
                <a:solidFill>
                  <a:srgbClr val="020301"/>
                </a:solidFill>
                <a:latin typeface="Cambria" panose="02040503050406030204"/>
                <a:ea typeface="Cambria" panose="02040503050406030204"/>
                <a:cs typeface="Cambria" panose="02040503050406030204"/>
                <a:sym typeface="Cambria" panose="02040503050406030204"/>
              </a:rPr>
              <a:t>SEM</a:t>
            </a: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endParaRPr lang="en-US"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5" name="Text Box 4"/>
          <p:cNvSpPr txBox="1"/>
          <p:nvPr/>
        </p:nvSpPr>
        <p:spPr>
          <a:xfrm>
            <a:off x="914400" y="5533391"/>
            <a:ext cx="7315200" cy="496931"/>
          </a:xfrm>
          <a:prstGeom prst="rect">
            <a:avLst/>
          </a:prstGeom>
          <a:noFill/>
        </p:spPr>
        <p:txBody>
          <a:bodyPr wrap="square" rtlCol="0" anchor="t">
            <a:spAutoFit/>
          </a:bodyPr>
          <a:lstStyle/>
          <a:p>
            <a:pPr marL="0" marR="0" lvl="0" indent="0" algn="ctr" rtl="0">
              <a:lnSpc>
                <a:spcPct val="150000"/>
              </a:lnSpc>
              <a:spcBef>
                <a:spcPts val="0"/>
              </a:spcBef>
              <a:spcAft>
                <a:spcPts val="0"/>
              </a:spcAft>
              <a:buNone/>
            </a:pPr>
            <a:r>
              <a:rPr lang="en-US" b="1" dirty="0">
                <a:solidFill>
                  <a:srgbClr val="FF0000"/>
                </a:solidFill>
                <a:latin typeface="Cambria" panose="02040503050406030204"/>
                <a:ea typeface="Cambria" panose="02040503050406030204"/>
                <a:cs typeface="Cambria" panose="02040503050406030204"/>
                <a:sym typeface="Cambria" panose="02040503050406030204"/>
              </a:rPr>
              <a:t> </a:t>
            </a:r>
            <a:r>
              <a:rPr lang="en-US" sz="2000" b="1" dirty="0">
                <a:solidFill>
                  <a:schemeClr val="dk1"/>
                </a:solidFill>
                <a:latin typeface="Cambria" panose="02040503050406030204"/>
                <a:ea typeface="Cambria" panose="02040503050406030204"/>
                <a:cs typeface="Cambria" panose="02040503050406030204"/>
                <a:sym typeface="Cambria" panose="02040503050406030204"/>
              </a:rPr>
              <a:t>TOPIC  – </a:t>
            </a:r>
            <a:r>
              <a:rPr lang="en-US" sz="2000" b="1" dirty="0" smtClean="0">
                <a:solidFill>
                  <a:schemeClr val="dk1"/>
                </a:solidFill>
                <a:latin typeface="Cambria" panose="02040503050406030204"/>
                <a:ea typeface="Cambria" panose="02040503050406030204"/>
                <a:cs typeface="Cambria" panose="02040503050406030204"/>
                <a:sym typeface="Cambria" panose="02040503050406030204"/>
              </a:rPr>
              <a:t>History of Mobile Software Development</a:t>
            </a:r>
            <a:endParaRPr lang="en-US" sz="2000" b="1" dirty="0">
              <a:solidFill>
                <a:schemeClr val="dk1"/>
              </a:solidFill>
              <a:latin typeface="Cambria" panose="02040503050406030204"/>
              <a:ea typeface="Cambria" panose="02040503050406030204"/>
              <a:cs typeface="Cambria" panose="02040503050406030204"/>
              <a:sym typeface="Cambria" panose="02040503050406030204"/>
            </a:endParaRPr>
          </a:p>
        </p:txBody>
      </p:sp>
      <p:sp>
        <p:nvSpPr>
          <p:cNvPr id="173" name="Google Shape;173;p1"/>
          <p:cNvSpPr txBox="1"/>
          <p:nvPr/>
        </p:nvSpPr>
        <p:spPr>
          <a:xfrm>
            <a:off x="609600" y="4953000"/>
            <a:ext cx="82295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chemeClr val="dk1"/>
                </a:solidFill>
                <a:latin typeface="Cambria" panose="02040503050406030204"/>
                <a:ea typeface="Cambria" panose="02040503050406030204"/>
                <a:cs typeface="Cambria" panose="02040503050406030204"/>
                <a:sym typeface="Cambria" panose="02040503050406030204"/>
              </a:rPr>
              <a:t>UNIT 1 – </a:t>
            </a:r>
            <a:r>
              <a:rPr lang="en-US" sz="2400" b="1" i="0" u="none" strike="noStrike" cap="none" dirty="0" smtClean="0">
                <a:solidFill>
                  <a:srgbClr val="020301"/>
                </a:solidFill>
                <a:latin typeface="Cambria" panose="02040503050406030204"/>
                <a:ea typeface="Cambria" panose="02040503050406030204"/>
                <a:cs typeface="Cambria" panose="02040503050406030204"/>
                <a:sym typeface="Cambria" panose="02040503050406030204"/>
              </a:rPr>
              <a:t>INTRODUCTION TO ANDROID    </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9" name="Date Placeholder 8"/>
          <p:cNvSpPr>
            <a:spLocks noGrp="1"/>
          </p:cNvSpPr>
          <p:nvPr>
            <p:ph type="dt" sz="half" idx="10"/>
          </p:nvPr>
        </p:nvSpPr>
        <p:spPr/>
        <p:txBody>
          <a:bodyPr/>
          <a:lstStyle/>
          <a:p>
            <a:r>
              <a:rPr lang="en-US" smtClean="0"/>
              <a:t>7/23/2020</a:t>
            </a:r>
            <a:endParaRPr lang="en-US"/>
          </a:p>
        </p:txBody>
      </p:sp>
      <p:sp>
        <p:nvSpPr>
          <p:cNvPr id="10" name="Footer Placeholder 9"/>
          <p:cNvSpPr>
            <a:spLocks noGrp="1"/>
          </p:cNvSpPr>
          <p:nvPr>
            <p:ph type="ftr" sz="quarter" idx="11"/>
          </p:nvPr>
        </p:nvSpPr>
        <p:spPr>
          <a:xfrm>
            <a:off x="1600200" y="6356350"/>
            <a:ext cx="7239000" cy="365125"/>
          </a:xfrm>
        </p:spPr>
        <p:txBody>
          <a:bodyPr/>
          <a:lstStyle/>
          <a:p>
            <a:r>
              <a:rPr lang="en-US" dirty="0" smtClean="0"/>
              <a:t>SNS DESIGN THINKERS/ </a:t>
            </a:r>
            <a:r>
              <a:rPr lang="en-US" dirty="0" err="1" smtClean="0"/>
              <a:t>Dr.SNSRCAS</a:t>
            </a:r>
            <a:r>
              <a:rPr lang="en-US" dirty="0" smtClean="0"/>
              <a:t> / CS / 18UCS810-Mobile Application Development/UNIT-1/ Ms R.SARANYA</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114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WML</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600200"/>
            <a:ext cx="8001000" cy="3886199"/>
          </a:xfrm>
        </p:spPr>
        <p:txBody>
          <a:bodyPr>
            <a:normAutofit/>
          </a:bodyPr>
          <a:lstStyle/>
          <a:p>
            <a:pPr algn="just">
              <a:lnSpc>
                <a:spcPct val="150000"/>
              </a:lnSpc>
              <a:buNone/>
            </a:pPr>
            <a:r>
              <a:rPr lang="en-US" sz="2500" dirty="0" smtClean="0">
                <a:latin typeface="Times New Roman" pitchFamily="18" charset="0"/>
                <a:cs typeface="Times New Roman" pitchFamily="18" charset="0"/>
              </a:rPr>
              <a:t>Wireless Markup Language was based on XML and was developed by the WAP Forum for use in Wireless Application Protocol enabled devices. It was lightweight and good for the low bandwidths you got with mobile devices back in the late 90s because it stripped out much of the HTML that requires processing power.</a:t>
            </a:r>
            <a:endParaRPr lang="en-US" sz="25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J2ME</a:t>
            </a: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600200"/>
            <a:ext cx="8001000" cy="3886199"/>
          </a:xfrm>
        </p:spPr>
        <p:txBody>
          <a:bodyPr>
            <a:normAutofit/>
          </a:bodyPr>
          <a:lstStyle/>
          <a:p>
            <a:pPr algn="just">
              <a:lnSpc>
                <a:spcPct val="150000"/>
              </a:lnSpc>
              <a:buNone/>
            </a:pPr>
            <a:r>
              <a:rPr lang="en-US" sz="2500" dirty="0" smtClean="0">
                <a:latin typeface="Times New Roman" pitchFamily="18" charset="0"/>
                <a:cs typeface="Times New Roman" pitchFamily="18" charset="0"/>
              </a:rPr>
              <a:t>As feature phones got faster the possibilities for phone apps expanded and it was Java Micro Edition that won the race to provide a platform for developing them.</a:t>
            </a:r>
            <a:endParaRPr lang="en-US" sz="25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r>
              <a:rPr lang="en-US" dirty="0" err="1" smtClean="0"/>
              <a:t>Symbian</a:t>
            </a: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600200"/>
            <a:ext cx="8001000" cy="3886199"/>
          </a:xfrm>
        </p:spPr>
        <p:txBody>
          <a:bodyPr>
            <a:normAutofit lnSpcReduction="10000"/>
          </a:bodyPr>
          <a:lstStyle/>
          <a:p>
            <a:pPr algn="just">
              <a:lnSpc>
                <a:spcPct val="150000"/>
              </a:lnSpc>
            </a:pPr>
            <a:r>
              <a:rPr lang="en-US" sz="2400" dirty="0" err="1" smtClean="0">
                <a:latin typeface="Times New Roman" pitchFamily="18" charset="0"/>
                <a:cs typeface="Times New Roman" pitchFamily="18" charset="0"/>
              </a:rPr>
              <a:t>Symbian</a:t>
            </a:r>
            <a:r>
              <a:rPr lang="en-US" sz="2400" dirty="0" smtClean="0">
                <a:latin typeface="Times New Roman" pitchFamily="18" charset="0"/>
                <a:cs typeface="Times New Roman" pitchFamily="18" charset="0"/>
              </a:rPr>
              <a:t> grew out of the Psion EPOC operating system. Originally developed by </a:t>
            </a:r>
            <a:r>
              <a:rPr lang="en-US" sz="2400" dirty="0" err="1" smtClean="0">
                <a:latin typeface="Times New Roman" pitchFamily="18" charset="0"/>
                <a:cs typeface="Times New Roman" pitchFamily="18" charset="0"/>
              </a:rPr>
              <a:t>Symbian</a:t>
            </a:r>
            <a:r>
              <a:rPr lang="en-US" sz="2400" dirty="0" smtClean="0">
                <a:latin typeface="Times New Roman" pitchFamily="18" charset="0"/>
                <a:cs typeface="Times New Roman" pitchFamily="18" charset="0"/>
              </a:rPr>
              <a:t> Ltd – a joint venture of Psion, Ericsson, Motorola and Nokia – the operating system was almost ubiquitous. In 2009 250 million devices were running </a:t>
            </a:r>
            <a:r>
              <a:rPr lang="en-US" sz="2400" dirty="0" err="1" smtClean="0">
                <a:latin typeface="Times New Roman" pitchFamily="18" charset="0"/>
                <a:cs typeface="Times New Roman" pitchFamily="18" charset="0"/>
              </a:rPr>
              <a:t>Symbian</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It was Nokia that really drove the development of </a:t>
            </a:r>
            <a:r>
              <a:rPr lang="en-US" sz="2400" dirty="0" err="1" smtClean="0">
                <a:latin typeface="Times New Roman" pitchFamily="18" charset="0"/>
                <a:cs typeface="Times New Roman" pitchFamily="18" charset="0"/>
              </a:rPr>
              <a:t>Symbian</a:t>
            </a:r>
            <a:r>
              <a:rPr lang="en-US" sz="2400" dirty="0" smtClean="0">
                <a:latin typeface="Times New Roman" pitchFamily="18" charset="0"/>
                <a:cs typeface="Times New Roman" pitchFamily="18" charset="0"/>
              </a:rPr>
              <a:t> OS.</a:t>
            </a:r>
            <a:endParaRPr lang="en-US" sz="2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9" name="Content Placeholder 8" descr="Nokia-808-PureView.jpg"/>
          <p:cNvPicPr>
            <a:picLocks noGrp="1" noChangeAspect="1"/>
          </p:cNvPicPr>
          <p:nvPr>
            <p:ph idx="1"/>
          </p:nvPr>
        </p:nvPicPr>
        <p:blipFill>
          <a:blip r:embed="rId4" cstate="print"/>
          <a:stretch>
            <a:fillRect/>
          </a:stretch>
        </p:blipFill>
        <p:spPr>
          <a:xfrm>
            <a:off x="1600200" y="1600200"/>
            <a:ext cx="6324600" cy="3886200"/>
          </a:xfrm>
        </p:spPr>
      </p:pic>
      <p:sp>
        <p:nvSpPr>
          <p:cNvPr id="8" name="Title 7"/>
          <p:cNvSpPr>
            <a:spLocks noGrp="1"/>
          </p:cNvSpPr>
          <p:nvPr>
            <p:ph type="title"/>
          </p:nvPr>
        </p:nvSpPr>
        <p:spPr/>
        <p:txBody>
          <a:bodyPr/>
          <a:lstStyle/>
          <a:p>
            <a:r>
              <a:rPr lang="en-US" dirty="0" smtClean="0"/>
              <a:t>Contd..</a:t>
            </a:r>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600200"/>
            <a:ext cx="8001000" cy="3886199"/>
          </a:xfrm>
        </p:spPr>
        <p:txBody>
          <a:bodyPr>
            <a:normAutofit/>
          </a:bodyPr>
          <a:lstStyle/>
          <a:p>
            <a:pPr algn="just">
              <a:lnSpc>
                <a:spcPct val="150000"/>
              </a:lnSpc>
            </a:pPr>
            <a:r>
              <a:rPr lang="en-US" sz="2400" dirty="0" smtClean="0">
                <a:latin typeface="Times New Roman" pitchFamily="18" charset="0"/>
                <a:cs typeface="Times New Roman" pitchFamily="18" charset="0"/>
              </a:rPr>
              <a:t>The current state of Mobile Application Development</a:t>
            </a:r>
          </a:p>
          <a:p>
            <a:pPr algn="just">
              <a:lnSpc>
                <a:spcPct val="150000"/>
              </a:lnSpc>
            </a:pPr>
            <a:endParaRPr lang="en-US" sz="2400" dirty="0">
              <a:latin typeface="Times New Roman" pitchFamily="18" charset="0"/>
              <a:cs typeface="Times New Roman" pitchFamily="18" charset="0"/>
            </a:endParaRPr>
          </a:p>
        </p:txBody>
      </p:sp>
      <p:sp>
        <p:nvSpPr>
          <p:cNvPr id="8" name="Title 7"/>
          <p:cNvSpPr>
            <a:spLocks noGrp="1"/>
          </p:cNvSpPr>
          <p:nvPr>
            <p:ph type="title"/>
          </p:nvPr>
        </p:nvSpPr>
        <p:spPr/>
        <p:txBody>
          <a:bodyPr/>
          <a:lstStyle/>
          <a:p>
            <a:r>
              <a:rPr lang="en-US" dirty="0" smtClean="0"/>
              <a:t>Android</a:t>
            </a:r>
            <a:endParaRPr lang="en-US" dirty="0"/>
          </a:p>
        </p:txBody>
      </p:sp>
      <p:pic>
        <p:nvPicPr>
          <p:cNvPr id="9" name="Picture 8" descr="android.jpg"/>
          <p:cNvPicPr>
            <a:picLocks noChangeAspect="1"/>
          </p:cNvPicPr>
          <p:nvPr/>
        </p:nvPicPr>
        <p:blipFill>
          <a:blip r:embed="rId4" cstate="print"/>
          <a:stretch>
            <a:fillRect/>
          </a:stretch>
        </p:blipFill>
        <p:spPr>
          <a:xfrm>
            <a:off x="1295400" y="2362200"/>
            <a:ext cx="5257800" cy="3505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600200"/>
            <a:ext cx="8001000" cy="3886199"/>
          </a:xfrm>
        </p:spPr>
        <p:txBody>
          <a:bodyPr>
            <a:normAutofit/>
          </a:bodyPr>
          <a:lstStyle/>
          <a:p>
            <a:pPr marL="0" indent="0" algn="just">
              <a:lnSpc>
                <a:spcPct val="150000"/>
              </a:lnSpc>
              <a:buNone/>
            </a:pPr>
            <a:r>
              <a:rPr lang="en-US" sz="2400" dirty="0" smtClean="0">
                <a:latin typeface="Times New Roman" pitchFamily="18" charset="0"/>
                <a:cs typeface="Times New Roman" pitchFamily="18" charset="0"/>
              </a:rPr>
              <a:t>Apple’s </a:t>
            </a:r>
            <a:r>
              <a:rPr lang="en-US" sz="2400" dirty="0" err="1" smtClean="0">
                <a:latin typeface="Times New Roman" pitchFamily="18" charset="0"/>
                <a:cs typeface="Times New Roman" pitchFamily="18" charset="0"/>
              </a:rPr>
              <a:t>iPhone</a:t>
            </a:r>
            <a:r>
              <a:rPr lang="en-US" sz="2400" dirty="0" smtClean="0">
                <a:latin typeface="Times New Roman" pitchFamily="18" charset="0"/>
                <a:cs typeface="Times New Roman" pitchFamily="18" charset="0"/>
              </a:rPr>
              <a:t> set the standard for the new generation of </a:t>
            </a:r>
            <a:r>
              <a:rPr lang="en-US" sz="2400" dirty="0" err="1" smtClean="0">
                <a:latin typeface="Times New Roman" pitchFamily="18" charset="0"/>
                <a:cs typeface="Times New Roman" pitchFamily="18" charset="0"/>
              </a:rPr>
              <a:t>smartphones</a:t>
            </a:r>
            <a:r>
              <a:rPr lang="en-US" sz="2400" dirty="0" smtClean="0">
                <a:latin typeface="Times New Roman" pitchFamily="18" charset="0"/>
                <a:cs typeface="Times New Roman" pitchFamily="18" charset="0"/>
              </a:rPr>
              <a:t> when it was first released in June 2007 with its </a:t>
            </a:r>
            <a:r>
              <a:rPr lang="en-US" sz="2400" dirty="0" err="1" smtClean="0">
                <a:latin typeface="Times New Roman" pitchFamily="18" charset="0"/>
                <a:cs typeface="Times New Roman" pitchFamily="18" charset="0"/>
              </a:rPr>
              <a:t>touchscreen</a:t>
            </a:r>
            <a:r>
              <a:rPr lang="en-US" sz="2400" dirty="0" smtClean="0">
                <a:latin typeface="Times New Roman" pitchFamily="18" charset="0"/>
                <a:cs typeface="Times New Roman" pitchFamily="18" charset="0"/>
              </a:rPr>
              <a:t> and direct manipulation interface.</a:t>
            </a:r>
            <a:endParaRPr lang="en-US" sz="2400" dirty="0">
              <a:latin typeface="Times New Roman" pitchFamily="18" charset="0"/>
              <a:cs typeface="Times New Roman" pitchFamily="18" charset="0"/>
            </a:endParaRPr>
          </a:p>
        </p:txBody>
      </p:sp>
      <p:sp>
        <p:nvSpPr>
          <p:cNvPr id="8" name="Title 7"/>
          <p:cNvSpPr>
            <a:spLocks noGrp="1"/>
          </p:cNvSpPr>
          <p:nvPr>
            <p:ph type="title"/>
          </p:nvPr>
        </p:nvSpPr>
        <p:spPr/>
        <p:txBody>
          <a:bodyPr/>
          <a:lstStyle/>
          <a:p>
            <a:r>
              <a:rPr lang="en-US" dirty="0" smtClean="0"/>
              <a:t>IOS</a:t>
            </a:r>
            <a:endParaRPr lang="en-US" dirty="0"/>
          </a:p>
        </p:txBody>
      </p:sp>
      <p:pic>
        <p:nvPicPr>
          <p:cNvPr id="9" name="Picture 8" descr="iphone.jpg"/>
          <p:cNvPicPr>
            <a:picLocks noChangeAspect="1"/>
          </p:cNvPicPr>
          <p:nvPr/>
        </p:nvPicPr>
        <p:blipFill>
          <a:blip r:embed="rId4" cstate="print"/>
          <a:stretch>
            <a:fillRect/>
          </a:stretch>
        </p:blipFill>
        <p:spPr>
          <a:xfrm>
            <a:off x="5943600" y="3048000"/>
            <a:ext cx="3200400" cy="3200400"/>
          </a:xfrm>
          <a:prstGeom prst="rect">
            <a:avLst/>
          </a:prstGeom>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11" name="Content Placeholder 10" descr="queries1.jpg"/>
          <p:cNvPicPr>
            <a:picLocks noGrp="1" noChangeAspect="1"/>
          </p:cNvPicPr>
          <p:nvPr>
            <p:ph idx="1"/>
          </p:nvPr>
        </p:nvPicPr>
        <p:blipFill>
          <a:blip r:embed="rId4" cstate="print"/>
          <a:stretch>
            <a:fillRect/>
          </a:stretch>
        </p:blipFill>
        <p:spPr>
          <a:xfrm>
            <a:off x="1066800" y="1295400"/>
            <a:ext cx="6781800" cy="4114800"/>
          </a:xfrm>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 u.jpg"/>
          <p:cNvPicPr>
            <a:picLocks noGrp="1" noChangeAspect="1"/>
          </p:cNvPicPr>
          <p:nvPr>
            <p:ph idx="1"/>
          </p:nvPr>
        </p:nvPicPr>
        <p:blipFill>
          <a:blip r:embed="rId2" cstate="print"/>
          <a:stretch>
            <a:fillRect/>
          </a:stretch>
        </p:blipFill>
        <p:spPr>
          <a:xfrm>
            <a:off x="0" y="0"/>
            <a:ext cx="9144000" cy="6858000"/>
          </a:xfrm>
        </p:spPr>
      </p:pic>
      <p:sp>
        <p:nvSpPr>
          <p:cNvPr id="5" name="Date Placeholder 4"/>
          <p:cNvSpPr>
            <a:spLocks noGrp="1"/>
          </p:cNvSpPr>
          <p:nvPr>
            <p:ph type="dt" sz="half" idx="10"/>
          </p:nvPr>
        </p:nvSpPr>
        <p:spPr/>
        <p:txBody>
          <a:bodyPr/>
          <a:lstStyle/>
          <a:p>
            <a:r>
              <a:rPr lang="en-US" smtClean="0"/>
              <a:t>7/23/2020</a:t>
            </a:r>
            <a:endParaRPr lang="en-US"/>
          </a:p>
        </p:txBody>
      </p:sp>
      <p:sp>
        <p:nvSpPr>
          <p:cNvPr id="6" name="Footer Placeholder 5"/>
          <p:cNvSpPr>
            <a:spLocks noGrp="1"/>
          </p:cNvSpPr>
          <p:nvPr>
            <p:ph type="ftr" sz="quarter" idx="11"/>
          </p:nvPr>
        </p:nvSpPr>
        <p:spPr/>
        <p:txBody>
          <a:bodyPr/>
          <a:lstStyle/>
          <a:p>
            <a:r>
              <a:rPr lang="en-US" dirty="0" smtClean="0"/>
              <a:t>SNS DESIGN THINKERS/ Dr.SNSRCAS / CS / 16PCS107:C# DOT NET PROGRAMMING /UNIT-1/ Ms R.SARANYA</a:t>
            </a: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0"/>
            <a:ext cx="8839200" cy="6629400"/>
          </a:xfrm>
        </p:spPr>
        <p:txBody>
          <a:bodyPr>
            <a:normAutofit fontScale="77500" lnSpcReduction="20000"/>
          </a:bodyPr>
          <a:lstStyle/>
          <a:p>
            <a:endParaRPr lang="en-US" dirty="0" smtClean="0"/>
          </a:p>
          <a:p>
            <a:r>
              <a:rPr lang="en-US" dirty="0" smtClean="0">
                <a:solidFill>
                  <a:schemeClr val="tx1"/>
                </a:solidFill>
              </a:rPr>
              <a:t>Outline</a:t>
            </a:r>
          </a:p>
          <a:p>
            <a:pPr algn="l"/>
            <a:endParaRPr lang="en-US" dirty="0" smtClean="0">
              <a:solidFill>
                <a:schemeClr val="tx1"/>
              </a:solidFill>
            </a:endParaRPr>
          </a:p>
          <a:p>
            <a:pPr algn="l"/>
            <a:endParaRPr lang="en-US" dirty="0">
              <a:solidFill>
                <a:schemeClr val="tx1"/>
              </a:solidFill>
            </a:endParaRPr>
          </a:p>
          <a:p>
            <a:pPr algn="l">
              <a:lnSpc>
                <a:spcPct val="160000"/>
              </a:lnSpc>
              <a:buFont typeface="Wingdings" pitchFamily="2" charset="2"/>
              <a:buChar char="ü"/>
            </a:pPr>
            <a:r>
              <a:rPr lang="en-US" sz="3800" dirty="0" err="1" smtClean="0">
                <a:solidFill>
                  <a:schemeClr val="tx1"/>
                </a:solidFill>
                <a:latin typeface="Times New Roman" pitchFamily="18" charset="0"/>
                <a:cs typeface="Times New Roman" pitchFamily="18" charset="0"/>
              </a:rPr>
              <a:t>MAD:Definition</a:t>
            </a:r>
            <a:endParaRPr lang="en-US" sz="38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3800" dirty="0" smtClean="0">
                <a:solidFill>
                  <a:schemeClr val="tx1"/>
                </a:solidFill>
                <a:latin typeface="Times New Roman" pitchFamily="18" charset="0"/>
                <a:cs typeface="Times New Roman" pitchFamily="18" charset="0"/>
              </a:rPr>
              <a:t>Device platforms</a:t>
            </a:r>
          </a:p>
          <a:p>
            <a:pPr algn="l">
              <a:lnSpc>
                <a:spcPct val="160000"/>
              </a:lnSpc>
              <a:buFont typeface="Wingdings" pitchFamily="2" charset="2"/>
              <a:buChar char="ü"/>
            </a:pPr>
            <a:r>
              <a:rPr lang="en-US" sz="3800" dirty="0" smtClean="0">
                <a:solidFill>
                  <a:schemeClr val="tx1"/>
                </a:solidFill>
                <a:latin typeface="Times New Roman" pitchFamily="18" charset="0"/>
                <a:cs typeface="Times New Roman" pitchFamily="18" charset="0"/>
              </a:rPr>
              <a:t>Mobile Development Approaches</a:t>
            </a:r>
          </a:p>
          <a:p>
            <a:pPr algn="l">
              <a:lnSpc>
                <a:spcPct val="160000"/>
              </a:lnSpc>
              <a:buFont typeface="Wingdings" pitchFamily="2" charset="2"/>
              <a:buChar char="ü"/>
            </a:pPr>
            <a:r>
              <a:rPr lang="en-US" sz="3800" dirty="0" smtClean="0">
                <a:solidFill>
                  <a:schemeClr val="tx1"/>
                </a:solidFill>
                <a:latin typeface="Times New Roman" pitchFamily="18" charset="0"/>
                <a:cs typeface="Times New Roman" pitchFamily="18" charset="0"/>
              </a:rPr>
              <a:t>MAD Lifecycle</a:t>
            </a:r>
          </a:p>
          <a:p>
            <a:pPr algn="l">
              <a:lnSpc>
                <a:spcPct val="160000"/>
              </a:lnSpc>
              <a:buFont typeface="Wingdings" pitchFamily="2" charset="2"/>
              <a:buChar char="ü"/>
            </a:pPr>
            <a:r>
              <a:rPr lang="en-US" sz="3800" dirty="0" smtClean="0">
                <a:solidFill>
                  <a:schemeClr val="tx1"/>
                </a:solidFill>
                <a:latin typeface="Times New Roman" pitchFamily="18" charset="0"/>
                <a:cs typeface="Times New Roman" pitchFamily="18" charset="0"/>
              </a:rPr>
              <a:t>History of MAD</a:t>
            </a:r>
          </a:p>
          <a:p>
            <a:pPr algn="l"/>
            <a:endParaRPr lang="en-US" dirty="0" smtClean="0">
              <a:solidFill>
                <a:schemeClr val="tx1"/>
              </a:solidFill>
            </a:endParaRPr>
          </a:p>
          <a:p>
            <a:pPr algn="l"/>
            <a:endParaRPr lang="en-US" dirty="0" smtClean="0">
              <a:solidFill>
                <a:schemeClr val="tx1"/>
              </a:solidFill>
            </a:endParaRPr>
          </a:p>
          <a:p>
            <a:pPr algn="l"/>
            <a:endParaRPr lang="en-US" dirty="0">
              <a:solidFill>
                <a:schemeClr val="tx1"/>
              </a:solidFill>
            </a:endParaRPr>
          </a:p>
          <a:p>
            <a:pPr algn="l"/>
            <a:r>
              <a:rPr lang="en-US" dirty="0" smtClean="0">
                <a:solidFill>
                  <a:schemeClr val="tx1"/>
                </a:solidFill>
              </a:rPr>
              <a:t>    </a:t>
            </a:r>
            <a:endParaRPr lang="en-US" dirty="0">
              <a:solidFill>
                <a:schemeClr val="tx1"/>
              </a:solidFill>
            </a:endParaRPr>
          </a:p>
        </p:txBody>
      </p:sp>
      <p:pic>
        <p:nvPicPr>
          <p:cNvPr id="5" name="Picture 4"/>
          <p:cNvPicPr>
            <a:picLocks noChangeAspect="1"/>
          </p:cNvPicPr>
          <p:nvPr/>
        </p:nvPicPr>
        <p:blipFill>
          <a:blip r:embed="rId2" cstate="print"/>
          <a:stretch>
            <a:fillRect/>
          </a:stretch>
        </p:blipFill>
        <p:spPr>
          <a:xfrm>
            <a:off x="113824" y="182880"/>
            <a:ext cx="1029176" cy="1087120"/>
          </a:xfrm>
          <a:prstGeom prst="rect">
            <a:avLst/>
          </a:prstGeom>
        </p:spPr>
      </p:pic>
      <p:pic>
        <p:nvPicPr>
          <p:cNvPr id="6" name="Google Shape;169;p1"/>
          <p:cNvPicPr preferRelativeResize="0"/>
          <p:nvPr/>
        </p:nvPicPr>
        <p:blipFill rotWithShape="1">
          <a:blip r:embed="rId3" cstate="print"/>
          <a:srcRect/>
          <a:stretch>
            <a:fillRect/>
          </a:stretch>
        </p:blipFill>
        <p:spPr>
          <a:xfrm>
            <a:off x="8077200" y="228600"/>
            <a:ext cx="809625" cy="842010"/>
          </a:xfrm>
          <a:prstGeom prst="rect">
            <a:avLst/>
          </a:prstGeom>
          <a:noFill/>
          <a:ln>
            <a:noFill/>
          </a:ln>
        </p:spPr>
      </p:pic>
      <p:sp>
        <p:nvSpPr>
          <p:cNvPr id="7" name="Date Placeholder 6"/>
          <p:cNvSpPr>
            <a:spLocks noGrp="1"/>
          </p:cNvSpPr>
          <p:nvPr>
            <p:ph type="dt" sz="half" idx="10"/>
          </p:nvPr>
        </p:nvSpPr>
        <p:spPr/>
        <p:txBody>
          <a:bodyPr/>
          <a:lstStyle/>
          <a:p>
            <a:r>
              <a:rPr lang="en-US" smtClean="0"/>
              <a:t>7/23/2020</a:t>
            </a:r>
            <a:endParaRPr lang="en-US"/>
          </a:p>
        </p:txBody>
      </p:sp>
      <p:sp>
        <p:nvSpPr>
          <p:cNvPr id="8" name="Footer Placeholder 7"/>
          <p:cNvSpPr>
            <a:spLocks noGrp="1"/>
          </p:cNvSpPr>
          <p:nvPr>
            <p:ph type="ftr" sz="quarter" idx="11"/>
          </p:nvPr>
        </p:nvSpPr>
        <p:spPr>
          <a:xfrm>
            <a:off x="1447800" y="6356350"/>
            <a:ext cx="7467600" cy="365125"/>
          </a:xfrm>
        </p:spPr>
        <p:txBody>
          <a:bodyPr/>
          <a:lstStyle/>
          <a:p>
            <a:r>
              <a:rPr lang="en-US" dirty="0" smtClean="0"/>
              <a:t>SNS DESIGN THINKERS/ </a:t>
            </a:r>
            <a:r>
              <a:rPr lang="en-US" dirty="0" err="1" smtClean="0"/>
              <a:t>Dr.SNSRCAS</a:t>
            </a:r>
            <a:r>
              <a:rPr lang="en-US" dirty="0" smtClean="0"/>
              <a:t> / CS / 18UCS810-Mobile Application Development/UNIT-1/ Ms R.SARANYA</a:t>
            </a: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0"/>
            <a:ext cx="9144000" cy="6629400"/>
          </a:xfrm>
        </p:spPr>
        <p:txBody>
          <a:bodyPr/>
          <a:lstStyle/>
          <a:p>
            <a:endParaRPr lang="en-US" dirty="0" smtClean="0"/>
          </a:p>
          <a:p>
            <a:endParaRPr lang="en-US" dirty="0"/>
          </a:p>
          <a:p>
            <a:r>
              <a:rPr lang="en-US" dirty="0" smtClean="0">
                <a:solidFill>
                  <a:schemeClr val="tx1"/>
                </a:solidFill>
                <a:latin typeface="Times New Roman" pitchFamily="18" charset="0"/>
                <a:cs typeface="Times New Roman" pitchFamily="18" charset="0"/>
              </a:rPr>
              <a:t>Definition </a:t>
            </a:r>
          </a:p>
          <a:p>
            <a:pPr algn="just"/>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Mobile application development is the process of creating software applications that run on a mobile devices</a:t>
            </a:r>
          </a:p>
        </p:txBody>
      </p:sp>
      <p:pic>
        <p:nvPicPr>
          <p:cNvPr id="5" name="Picture 4"/>
          <p:cNvPicPr>
            <a:picLocks noChangeAspect="1"/>
          </p:cNvPicPr>
          <p:nvPr/>
        </p:nvPicPr>
        <p:blipFill>
          <a:blip r:embed="rId2" cstate="print"/>
          <a:stretch>
            <a:fillRect/>
          </a:stretch>
        </p:blipFill>
        <p:spPr>
          <a:xfrm>
            <a:off x="113824" y="182880"/>
            <a:ext cx="952976" cy="1087120"/>
          </a:xfrm>
          <a:prstGeom prst="rect">
            <a:avLst/>
          </a:prstGeom>
        </p:spPr>
      </p:pic>
      <p:pic>
        <p:nvPicPr>
          <p:cNvPr id="6"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7" name="Date Placeholder 6"/>
          <p:cNvSpPr>
            <a:spLocks noGrp="1"/>
          </p:cNvSpPr>
          <p:nvPr>
            <p:ph type="dt" sz="half" idx="10"/>
          </p:nvPr>
        </p:nvSpPr>
        <p:spPr/>
        <p:txBody>
          <a:bodyPr/>
          <a:lstStyle/>
          <a:p>
            <a:r>
              <a:rPr lang="en-US" dirty="0" smtClean="0"/>
              <a:t>08/04/2020</a:t>
            </a:r>
          </a:p>
        </p:txBody>
      </p:sp>
      <p:sp>
        <p:nvSpPr>
          <p:cNvPr id="8" name="Footer Placeholder 7"/>
          <p:cNvSpPr>
            <a:spLocks noGrp="1"/>
          </p:cNvSpPr>
          <p:nvPr>
            <p:ph type="ftr" sz="quarter" idx="11"/>
          </p:nvPr>
        </p:nvSpPr>
        <p:spPr>
          <a:xfrm>
            <a:off x="1447800" y="6356350"/>
            <a:ext cx="7543800" cy="365125"/>
          </a:xfrm>
        </p:spPr>
        <p:txBody>
          <a:bodyPr/>
          <a:lstStyle/>
          <a:p>
            <a:r>
              <a:rPr lang="en-US" dirty="0" smtClean="0"/>
              <a:t>SNS DESIGN THINKERS/ Dr.SNSRCAS / CS / 18UCS810-Mobile Application Development/UNIT-1/ Ms R.SARANYA</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platforms</a:t>
            </a: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371600" y="6356350"/>
            <a:ext cx="7467600" cy="365125"/>
          </a:xfrm>
        </p:spPr>
        <p:txBody>
          <a:bodyPr/>
          <a:lstStyle/>
          <a:p>
            <a:r>
              <a:rPr lang="en-US" dirty="0" smtClean="0"/>
              <a:t>SNS DESIGN THINKERS/ </a:t>
            </a:r>
            <a:r>
              <a:rPr lang="en-US" dirty="0" err="1" smtClean="0"/>
              <a:t>Dr.SNSRCAS</a:t>
            </a:r>
            <a:r>
              <a:rPr lang="en-US" dirty="0" smtClean="0"/>
              <a:t> / CS / 18UCS810-Mobile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8" name="Rounded Rectangle 7"/>
          <p:cNvSpPr/>
          <p:nvPr/>
        </p:nvSpPr>
        <p:spPr>
          <a:xfrm>
            <a:off x="2819400" y="1828800"/>
            <a:ext cx="3429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atin typeface="Times New Roman" pitchFamily="18" charset="0"/>
                <a:cs typeface="Times New Roman" pitchFamily="18" charset="0"/>
              </a:rPr>
              <a:t>Platforms</a:t>
            </a:r>
            <a:endParaRPr lang="en-US" sz="2500" dirty="0">
              <a:latin typeface="Times New Roman" pitchFamily="18" charset="0"/>
              <a:cs typeface="Times New Roman" pitchFamily="18" charset="0"/>
            </a:endParaRPr>
          </a:p>
        </p:txBody>
      </p:sp>
      <p:cxnSp>
        <p:nvCxnSpPr>
          <p:cNvPr id="10" name="Straight Connector 9"/>
          <p:cNvCxnSpPr/>
          <p:nvPr/>
        </p:nvCxnSpPr>
        <p:spPr>
          <a:xfrm>
            <a:off x="3581400" y="28956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10200" y="2895600"/>
            <a:ext cx="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133600" y="41148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10200" y="41148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133600" y="4114800"/>
            <a:ext cx="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29400" y="4114800"/>
            <a:ext cx="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990600" y="5029200"/>
            <a:ext cx="2514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atin typeface="Times New Roman" pitchFamily="18" charset="0"/>
                <a:cs typeface="Times New Roman" pitchFamily="18" charset="0"/>
              </a:rPr>
              <a:t>Android</a:t>
            </a:r>
            <a:endParaRPr lang="en-US" sz="2500" dirty="0">
              <a:latin typeface="Times New Roman" pitchFamily="18" charset="0"/>
              <a:cs typeface="Times New Roman" pitchFamily="18" charset="0"/>
            </a:endParaRPr>
          </a:p>
        </p:txBody>
      </p:sp>
      <p:sp>
        <p:nvSpPr>
          <p:cNvPr id="25" name="Rounded Rectangle 24"/>
          <p:cNvSpPr/>
          <p:nvPr/>
        </p:nvSpPr>
        <p:spPr>
          <a:xfrm>
            <a:off x="5791200" y="4953000"/>
            <a:ext cx="2133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IOS</a:t>
            </a:r>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Application Approaches</a:t>
            </a:r>
            <a:endParaRPr lang="en-US" dirty="0"/>
          </a:p>
        </p:txBody>
      </p:sp>
      <p:sp>
        <p:nvSpPr>
          <p:cNvPr id="3" name="Content Placeholder 2"/>
          <p:cNvSpPr>
            <a:spLocks noGrp="1"/>
          </p:cNvSpPr>
          <p:nvPr>
            <p:ph idx="1"/>
          </p:nvPr>
        </p:nvSpPr>
        <p:spPr/>
        <p:txBody>
          <a:bodyPr/>
          <a:lstStyle/>
          <a:p>
            <a:pPr marL="0" indent="0">
              <a:buNone/>
            </a:pPr>
            <a:r>
              <a:rPr lang="en-US" dirty="0" smtClean="0"/>
              <a:t>There are four major development approaches when building mobile applications</a:t>
            </a:r>
          </a:p>
          <a:p>
            <a:pPr>
              <a:buFont typeface="Wingdings" pitchFamily="2" charset="2"/>
              <a:buChar char="Ø"/>
            </a:pPr>
            <a:r>
              <a:rPr lang="en-US" dirty="0" smtClean="0"/>
              <a:t>Native Mobile Applications</a:t>
            </a:r>
          </a:p>
          <a:p>
            <a:pPr>
              <a:buFont typeface="Wingdings" pitchFamily="2" charset="2"/>
              <a:buChar char="Ø"/>
            </a:pPr>
            <a:r>
              <a:rPr lang="en-US" dirty="0" smtClean="0"/>
              <a:t>Cross-Platform Native Mobile Applications</a:t>
            </a:r>
          </a:p>
          <a:p>
            <a:pPr>
              <a:buFont typeface="Wingdings" pitchFamily="2" charset="2"/>
              <a:buChar char="Ø"/>
            </a:pPr>
            <a:r>
              <a:rPr lang="en-US" dirty="0" smtClean="0"/>
              <a:t>Hybrid Mobile Applications</a:t>
            </a:r>
          </a:p>
          <a:p>
            <a:pPr>
              <a:buFont typeface="Wingdings" pitchFamily="2" charset="2"/>
              <a:buChar char="Ø"/>
            </a:pPr>
            <a:r>
              <a:rPr lang="en-US" dirty="0" smtClean="0"/>
              <a:t>Progressive Web Applications</a:t>
            </a:r>
          </a:p>
          <a:p>
            <a:pPr>
              <a:buNone/>
            </a:pPr>
            <a:endParaRPr lang="en-US" dirty="0"/>
          </a:p>
        </p:txBody>
      </p:sp>
      <p:sp>
        <p:nvSpPr>
          <p:cNvPr id="4" name="Date Placeholder 3"/>
          <p:cNvSpPr>
            <a:spLocks noGrp="1"/>
          </p:cNvSpPr>
          <p:nvPr>
            <p:ph type="dt" sz="half" idx="10"/>
          </p:nvPr>
        </p:nvSpPr>
        <p:spPr/>
        <p:txBody>
          <a:bodyPr/>
          <a:lstStyle/>
          <a:p>
            <a:r>
              <a:rPr lang="en-US" smtClean="0"/>
              <a:t>7/23/2020</a:t>
            </a:r>
            <a:endParaRPr lang="en-US"/>
          </a:p>
        </p:txBody>
      </p:sp>
      <p:sp>
        <p:nvSpPr>
          <p:cNvPr id="5" name="Footer Placeholder 4"/>
          <p:cNvSpPr>
            <a:spLocks noGrp="1"/>
          </p:cNvSpPr>
          <p:nvPr>
            <p:ph type="ftr" sz="quarter" idx="11"/>
          </p:nvPr>
        </p:nvSpPr>
        <p:spPr>
          <a:xfrm>
            <a:off x="1447800" y="6356350"/>
            <a:ext cx="7391400" cy="365125"/>
          </a:xfrm>
        </p:spPr>
        <p:txBody>
          <a:bodyPr/>
          <a:lstStyle/>
          <a:p>
            <a:r>
              <a:rPr lang="en-US" dirty="0" smtClean="0"/>
              <a:t>SNS DESIGN THINKERS/ </a:t>
            </a:r>
            <a:r>
              <a:rPr lang="en-US" dirty="0" err="1" smtClean="0"/>
              <a:t>Dr.SNSRCAS</a:t>
            </a:r>
            <a:r>
              <a:rPr lang="en-US" dirty="0" smtClean="0"/>
              <a:t> / CS / 18UCS810-Mobile Application Development /UNIT-1/ Ms R.SARANYA</a:t>
            </a:r>
            <a:endParaRPr lang="en-US" dirty="0"/>
          </a:p>
        </p:txBody>
      </p:sp>
      <p:pic>
        <p:nvPicPr>
          <p:cNvPr id="6" name="Google Shape;169;p1"/>
          <p:cNvPicPr preferRelativeResize="0"/>
          <p:nvPr/>
        </p:nvPicPr>
        <p:blipFill rotWithShape="1">
          <a:blip r:embed="rId2" cstate="print"/>
          <a:srcRect/>
          <a:stretch>
            <a:fillRect/>
          </a:stretch>
        </p:blipFill>
        <p:spPr>
          <a:xfrm>
            <a:off x="8001000" y="228600"/>
            <a:ext cx="885825" cy="842010"/>
          </a:xfrm>
          <a:prstGeom prst="rect">
            <a:avLst/>
          </a:prstGeom>
          <a:noFill/>
          <a:ln>
            <a:noFill/>
          </a:ln>
        </p:spPr>
      </p:pic>
      <p:pic>
        <p:nvPicPr>
          <p:cNvPr id="7" name="Picture 6"/>
          <p:cNvPicPr>
            <a:picLocks noChangeAspect="1"/>
          </p:cNvPicPr>
          <p:nvPr/>
        </p:nvPicPr>
        <p:blipFill>
          <a:blip r:embed="rId3" cstate="print"/>
          <a:stretch>
            <a:fillRect/>
          </a:stretch>
        </p:blipFill>
        <p:spPr>
          <a:xfrm>
            <a:off x="113824" y="182880"/>
            <a:ext cx="952976" cy="1087120"/>
          </a:xfrm>
          <a:prstGeom prst="rect">
            <a:avLst/>
          </a:prstGeom>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MAD Lifecycle</a:t>
            </a:r>
            <a:br>
              <a:rPr lang="en-US" dirty="0" smtClean="0"/>
            </a:br>
            <a:endParaRPr lang="en-US" dirty="0"/>
          </a:p>
        </p:txBody>
      </p:sp>
      <p:pic>
        <p:nvPicPr>
          <p:cNvPr id="8" name="Content Placeholder 7" descr="software-development-life-cycle1.jpg"/>
          <p:cNvPicPr>
            <a:picLocks noGrp="1" noChangeAspect="1"/>
          </p:cNvPicPr>
          <p:nvPr>
            <p:ph idx="1"/>
          </p:nvPr>
        </p:nvPicPr>
        <p:blipFill>
          <a:blip r:embed="rId2" cstate="print"/>
          <a:stretch>
            <a:fillRect/>
          </a:stretch>
        </p:blipFill>
        <p:spPr>
          <a:xfrm>
            <a:off x="457200" y="1701755"/>
            <a:ext cx="8229600" cy="4322852"/>
          </a:xfrm>
        </p:spPr>
      </p:pic>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295400" y="6356350"/>
            <a:ext cx="7848600" cy="365125"/>
          </a:xfrm>
        </p:spPr>
        <p:txBody>
          <a:bodyPr/>
          <a:lstStyle/>
          <a:p>
            <a:r>
              <a:rPr lang="en-US" dirty="0" smtClean="0"/>
              <a:t>SNS DESIGN THINKERS/ </a:t>
            </a:r>
            <a:r>
              <a:rPr lang="en-US" dirty="0" err="1" smtClean="0"/>
              <a:t>Dr.SNSRCAS</a:t>
            </a:r>
            <a:r>
              <a:rPr lang="en-US" dirty="0" smtClean="0"/>
              <a:t> / CS / 18UCS810-Mobile Application Development /UNIT-1/ Ms R.SARANYA</a:t>
            </a:r>
            <a:endParaRPr lang="en-US" dirty="0"/>
          </a:p>
        </p:txBody>
      </p:sp>
      <p:pic>
        <p:nvPicPr>
          <p:cNvPr id="6" name="Picture 5"/>
          <p:cNvPicPr>
            <a:picLocks noChangeAspect="1"/>
          </p:cNvPicPr>
          <p:nvPr/>
        </p:nvPicPr>
        <p:blipFill>
          <a:blip r:embed="rId3"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4" cstate="print"/>
          <a:srcRect/>
          <a:stretch>
            <a:fillRect/>
          </a:stretch>
        </p:blipFill>
        <p:spPr>
          <a:xfrm>
            <a:off x="8001000" y="228600"/>
            <a:ext cx="885825" cy="842010"/>
          </a:xfrm>
          <a:prstGeom prst="rect">
            <a:avLst/>
          </a:prstGeom>
          <a:noFill/>
          <a:ln>
            <a:noFill/>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MAD</a:t>
            </a:r>
            <a:endParaRPr lang="en-US" dirty="0"/>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The first public cellular phone call was made by Martin Cooper of Motorola on 3</a:t>
            </a:r>
            <a:r>
              <a:rPr lang="en-US" sz="2000" baseline="30000" dirty="0" smtClean="0">
                <a:latin typeface="Times New Roman" pitchFamily="18" charset="0"/>
                <a:cs typeface="Times New Roman" pitchFamily="18" charset="0"/>
              </a:rPr>
              <a:t>rd</a:t>
            </a:r>
            <a:r>
              <a:rPr lang="en-US" sz="2000" dirty="0" smtClean="0">
                <a:latin typeface="Times New Roman" pitchFamily="18" charset="0"/>
                <a:cs typeface="Times New Roman" pitchFamily="18" charset="0"/>
              </a:rPr>
              <a:t> April 1973 in a publicity stunt in New York</a:t>
            </a:r>
          </a:p>
          <a:p>
            <a:pPr>
              <a:buNone/>
            </a:pP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524000" y="6324600"/>
            <a:ext cx="7391400" cy="365125"/>
          </a:xfrm>
        </p:spPr>
        <p:txBody>
          <a:bodyPr/>
          <a:lstStyle/>
          <a:p>
            <a:r>
              <a:rPr lang="en-US" dirty="0" smtClean="0"/>
              <a:t>SNS DESIGN THINKERS/ </a:t>
            </a:r>
            <a:r>
              <a:rPr lang="en-US" dirty="0" err="1" smtClean="0"/>
              <a:t>Dr.SNSRCAS</a:t>
            </a:r>
            <a:r>
              <a:rPr lang="en-US" dirty="0" smtClean="0"/>
              <a:t> / CS / 18UCS810-Mobile Application Development /UNIT-1/ Ms R.SARANYA</a:t>
            </a:r>
            <a:endParaRPr lang="en-US" dirty="0"/>
          </a:p>
        </p:txBody>
      </p:sp>
      <p:pic>
        <p:nvPicPr>
          <p:cNvPr id="6" name="Picture 5" descr="https://manifesto.co.uk/wp-content/uploads/2014/01/martin-cooper-cellular-phone.jpg"/>
          <p:cNvPicPr/>
          <p:nvPr/>
        </p:nvPicPr>
        <p:blipFill>
          <a:blip r:embed="rId2" cstate="print"/>
          <a:srcRect/>
          <a:stretch>
            <a:fillRect/>
          </a:stretch>
        </p:blipFill>
        <p:spPr bwMode="auto">
          <a:xfrm>
            <a:off x="1295400" y="2514600"/>
            <a:ext cx="5101590" cy="3352800"/>
          </a:xfrm>
          <a:prstGeom prst="rect">
            <a:avLst/>
          </a:prstGeom>
          <a:noFill/>
          <a:ln w="9525">
            <a:noFill/>
            <a:miter lim="800000"/>
            <a:headEnd/>
            <a:tailEnd/>
          </a:ln>
        </p:spPr>
      </p:pic>
      <p:pic>
        <p:nvPicPr>
          <p:cNvPr id="7" name="Picture 6"/>
          <p:cNvPicPr>
            <a:picLocks noChangeAspect="1"/>
          </p:cNvPicPr>
          <p:nvPr/>
        </p:nvPicPr>
        <p:blipFill>
          <a:blip r:embed="rId3" cstate="print"/>
          <a:stretch>
            <a:fillRect/>
          </a:stretch>
        </p:blipFill>
        <p:spPr>
          <a:xfrm>
            <a:off x="113824" y="182880"/>
            <a:ext cx="952976" cy="1087120"/>
          </a:xfrm>
          <a:prstGeom prst="rect">
            <a:avLst/>
          </a:prstGeom>
        </p:spPr>
      </p:pic>
      <p:pic>
        <p:nvPicPr>
          <p:cNvPr id="8" name="Google Shape;169;p1"/>
          <p:cNvPicPr preferRelativeResize="0"/>
          <p:nvPr/>
        </p:nvPicPr>
        <p:blipFill rotWithShape="1">
          <a:blip r:embed="rId4" cstate="print"/>
          <a:srcRect/>
          <a:stretch>
            <a:fillRect/>
          </a:stretch>
        </p:blipFill>
        <p:spPr>
          <a:xfrm>
            <a:off x="8001000" y="228600"/>
            <a:ext cx="885825" cy="842010"/>
          </a:xfrm>
          <a:prstGeom prst="rect">
            <a:avLst/>
          </a:prstGeom>
          <a:noFill/>
          <a:ln>
            <a:noFill/>
          </a:ln>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114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Psion EPOC</a:t>
            </a:r>
            <a:br>
              <a:rPr lang="en-US" dirty="0" smtClean="0"/>
            </a:br>
            <a:endParaRPr lang="en-US" dirty="0"/>
          </a:p>
        </p:txBody>
      </p:sp>
      <p:pic>
        <p:nvPicPr>
          <p:cNvPr id="8" name="Content Placeholder 7" descr="psion-epoc.jpg"/>
          <p:cNvPicPr>
            <a:picLocks noGrp="1" noChangeAspect="1"/>
          </p:cNvPicPr>
          <p:nvPr>
            <p:ph idx="1"/>
          </p:nvPr>
        </p:nvPicPr>
        <p:blipFill>
          <a:blip r:embed="rId2" cstate="print"/>
          <a:stretch>
            <a:fillRect/>
          </a:stretch>
        </p:blipFill>
        <p:spPr>
          <a:xfrm>
            <a:off x="1219200" y="1604196"/>
            <a:ext cx="6553200" cy="3104806"/>
          </a:xfrm>
        </p:spPr>
      </p:pic>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3"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4" cstate="print"/>
          <a:srcRect/>
          <a:stretch>
            <a:fillRect/>
          </a:stretch>
        </p:blipFill>
        <p:spPr>
          <a:xfrm>
            <a:off x="8001000" y="228600"/>
            <a:ext cx="885825" cy="842010"/>
          </a:xfrm>
          <a:prstGeom prst="rect">
            <a:avLst/>
          </a:prstGeom>
          <a:noFill/>
          <a:ln>
            <a:noFill/>
          </a:ln>
        </p:spPr>
      </p:pic>
      <p:sp>
        <p:nvSpPr>
          <p:cNvPr id="9" name="TextBox 8"/>
          <p:cNvSpPr txBox="1"/>
          <p:nvPr/>
        </p:nvSpPr>
        <p:spPr>
          <a:xfrm>
            <a:off x="685800" y="5029200"/>
            <a:ext cx="7772400" cy="646331"/>
          </a:xfrm>
          <a:prstGeom prst="rect">
            <a:avLst/>
          </a:prstGeom>
          <a:noFill/>
        </p:spPr>
        <p:txBody>
          <a:bodyPr wrap="square" rtlCol="0">
            <a:spAutoFit/>
          </a:bodyPr>
          <a:lstStyle/>
          <a:p>
            <a:r>
              <a:rPr lang="en-US" dirty="0" smtClean="0"/>
              <a:t>The first </a:t>
            </a:r>
            <a:r>
              <a:rPr lang="en-US" dirty="0" err="1" smtClean="0"/>
              <a:t>recognisable</a:t>
            </a:r>
            <a:r>
              <a:rPr lang="en-US" dirty="0" smtClean="0"/>
              <a:t> apps came with Psion’s range of handheld computers – mostly PDAs – that used the EPOC operating system.</a:t>
            </a:r>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114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Palm OS</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08/04/2020</a:t>
            </a:r>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dirty="0" smtClean="0"/>
              <a:t>SNS DESIGN THINKERS/ </a:t>
            </a:r>
            <a:r>
              <a:rPr lang="en-US" dirty="0" err="1" smtClean="0"/>
              <a:t>Dr.SNSRCAS</a:t>
            </a:r>
            <a:r>
              <a:rPr lang="en-US" dirty="0" smtClean="0"/>
              <a:t> / CS / 18BCS810-Mobile Application Development /UNIT-1/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9" name="TextBox 8"/>
          <p:cNvSpPr txBox="1"/>
          <p:nvPr/>
        </p:nvSpPr>
        <p:spPr>
          <a:xfrm>
            <a:off x="685800" y="5029200"/>
            <a:ext cx="7772400" cy="1477328"/>
          </a:xfrm>
          <a:prstGeom prst="rect">
            <a:avLst/>
          </a:prstGeom>
          <a:noFill/>
        </p:spPr>
        <p:txBody>
          <a:bodyPr wrap="square" rtlCol="0">
            <a:spAutoFit/>
          </a:bodyPr>
          <a:lstStyle/>
          <a:p>
            <a:r>
              <a:rPr lang="en-US" dirty="0" smtClean="0"/>
              <a:t>Palm emerged as a major rival to Psion in the PDA market with its cheaper, lower functionality range of PDAs – the Palm Pilot. Commercial success allowed Palm to release a new generation of machines in 1996 which </a:t>
            </a:r>
            <a:r>
              <a:rPr lang="en-US" dirty="0" err="1" smtClean="0"/>
              <a:t>utilised</a:t>
            </a:r>
            <a:r>
              <a:rPr lang="en-US" dirty="0" smtClean="0"/>
              <a:t> the Palm OS. This had a </a:t>
            </a:r>
            <a:r>
              <a:rPr lang="en-US" dirty="0" err="1" smtClean="0"/>
              <a:t>touchscreen</a:t>
            </a:r>
            <a:r>
              <a:rPr lang="en-US" dirty="0" smtClean="0"/>
              <a:t> GUI and came with a raft of basic apps as well as used C/C++ code.</a:t>
            </a:r>
            <a:endParaRPr lang="en-US" dirty="0"/>
          </a:p>
        </p:txBody>
      </p:sp>
      <p:pic>
        <p:nvPicPr>
          <p:cNvPr id="11" name="Content Placeholder 10" descr="palm-os-visor.jpg"/>
          <p:cNvPicPr>
            <a:picLocks noGrp="1" noChangeAspect="1"/>
          </p:cNvPicPr>
          <p:nvPr>
            <p:ph idx="1"/>
          </p:nvPr>
        </p:nvPicPr>
        <p:blipFill>
          <a:blip r:embed="rId4" cstate="print"/>
          <a:stretch>
            <a:fillRect/>
          </a:stretch>
        </p:blipFill>
        <p:spPr>
          <a:xfrm>
            <a:off x="2032000" y="1958181"/>
            <a:ext cx="5080000" cy="2690019"/>
          </a:xfrm>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669</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Dr.SNS RAJALAKSHMI COLLEGE OF ARTS AND SCIENCE (AUTONOMOUS) COIMBATORE-641049 Accredited by NAAC(Cycle III) with “A+” Grade Recognised by UGC, Approved by AICTE, New Delhi and Affiliated to Bharathiar University, Coimbatore. </vt:lpstr>
      <vt:lpstr>Slide 2</vt:lpstr>
      <vt:lpstr>Slide 3</vt:lpstr>
      <vt:lpstr>Device platforms</vt:lpstr>
      <vt:lpstr>Mobile Application Approaches</vt:lpstr>
      <vt:lpstr>MAD Lifecycle </vt:lpstr>
      <vt:lpstr>History of MAD</vt:lpstr>
      <vt:lpstr>  Psion EPOC </vt:lpstr>
      <vt:lpstr>  Palm OS </vt:lpstr>
      <vt:lpstr>  WML </vt:lpstr>
      <vt:lpstr>  J2ME</vt:lpstr>
      <vt:lpstr>  Symbian</vt:lpstr>
      <vt:lpstr>Contd..</vt:lpstr>
      <vt:lpstr>Android</vt:lpstr>
      <vt:lpstr>IOS</vt:lpstr>
      <vt:lpstr>  </vt:lpstr>
      <vt:lpstr>Slide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 RAJALAKSHMI COLLEGE OF ARTS AND SCIENCE (AUTONOMOUS) COIMBATORE-641049 Accredited by NAAC(Cycle III) with “A+” Grade Recognised by UGC, Approved by AICTE, New Delhi and Affiliated to Bharathiar University, Coimbatore.</dc:title>
  <dc:creator>ACER</dc:creator>
  <cp:lastModifiedBy>ACER</cp:lastModifiedBy>
  <cp:revision>24</cp:revision>
  <dcterms:created xsi:type="dcterms:W3CDTF">2020-07-23T06:35:12Z</dcterms:created>
  <dcterms:modified xsi:type="dcterms:W3CDTF">2020-08-12T07:32:37Z</dcterms:modified>
</cp:coreProperties>
</file>